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7" r:id="rId2"/>
    <p:sldId id="259" r:id="rId3"/>
    <p:sldId id="260" r:id="rId4"/>
    <p:sldId id="261" r:id="rId5"/>
    <p:sldId id="263" r:id="rId6"/>
    <p:sldId id="262" r:id="rId7"/>
    <p:sldId id="264" r:id="rId8"/>
    <p:sldId id="266" r:id="rId9"/>
    <p:sldId id="267" r:id="rId10"/>
    <p:sldId id="268" r:id="rId11"/>
    <p:sldId id="270" r:id="rId12"/>
    <p:sldId id="271" r:id="rId13"/>
    <p:sldId id="273" r:id="rId14"/>
    <p:sldId id="274" r:id="rId15"/>
    <p:sldId id="272" r:id="rId16"/>
    <p:sldId id="275" r:id="rId17"/>
    <p:sldId id="276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8" d="100"/>
          <a:sy n="98" d="100"/>
        </p:scale>
        <p:origin x="-210" y="-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22033-23AD-4B6B-8C86-83CC39AAB91F}" type="datetimeFigureOut">
              <a:rPr lang="en-GB" smtClean="0"/>
              <a:t>15/08/2019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43ABF5-06D9-4AD3-AD02-01A97B2975B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97635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43ABF5-06D9-4AD3-AD02-01A97B2975B4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4161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0E2307-1E40-4E12-8716-25BFDA8E7013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FCF5A-EA79-452C-A52C-1A2668C2E7DF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5C4C28-BD4B-4892-9A2D-6E19BD753A9A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FD9D02-426E-46C9-9EE9-0DE1EF8B2838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AEBBE-F8B2-42CF-9895-E86A608384EB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AA6B6-10E5-4810-BC9F-DA72D8452E73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8D072-EF12-4AA2-BD71-ABC68B06D0E2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CDBF60-6CC3-4B74-A60D-3486985E4346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4818-984F-4759-BF72-A33BDC1963BD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7E191-5F94-4FC1-B823-BD7CABF7FA06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 advClick="0" advTm="11000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56D55-EFBE-4F9B-8A5F-09D42CA22A9B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</p:cSld>
  <p:clrMapOvr>
    <a:masterClrMapping/>
  </p:clrMapOvr>
  <p:transition spd="slow" advClick="0" advTm="11000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D1D110F-3F4E-48D9-B8AA-5D0E825AFDBA}" type="datetime1">
              <a:rPr lang="en-US" smtClean="0"/>
              <a:pPr/>
              <a:t>8/15/2019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87D7A59-36E2-48B9-B146-C1E59501F63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spd="slow" advClick="0" advTm="11000">
    <p:pull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myweb.westnet.com.au/cc/queensland.html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1 All The Way My Saviour Leads Me.wm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2636912"/>
            <a:ext cx="1096888" cy="1096888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84456" cy="6847371"/>
          </a:xfrm>
        </p:spPr>
      </p:pic>
      <p:sp>
        <p:nvSpPr>
          <p:cNvPr id="2" name="TextBox 1"/>
          <p:cNvSpPr txBox="1"/>
          <p:nvPr/>
        </p:nvSpPr>
        <p:spPr>
          <a:xfrm>
            <a:off x="1259632" y="2193258"/>
            <a:ext cx="60486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 smtClean="0">
                <a:solidFill>
                  <a:schemeClr val="accent2">
                    <a:lumMod val="75000"/>
                  </a:schemeClr>
                </a:solidFill>
              </a:rPr>
              <a:t>May 29</a:t>
            </a:r>
            <a:r>
              <a:rPr lang="en-AU" sz="4000" b="1" baseline="30000" dirty="0" smtClean="0">
                <a:solidFill>
                  <a:schemeClr val="accent2">
                    <a:lumMod val="75000"/>
                  </a:schemeClr>
                </a:solidFill>
              </a:rPr>
              <a:t>th</a:t>
            </a:r>
            <a:r>
              <a:rPr lang="en-AU" sz="4000" b="1" dirty="0" smtClean="0">
                <a:solidFill>
                  <a:schemeClr val="accent2">
                    <a:lumMod val="75000"/>
                  </a:schemeClr>
                </a:solidFill>
              </a:rPr>
              <a:t> to June 1</a:t>
            </a:r>
            <a:r>
              <a:rPr lang="en-AU" sz="4000" b="1" baseline="30000" dirty="0" smtClean="0">
                <a:solidFill>
                  <a:schemeClr val="accent2">
                    <a:lumMod val="75000"/>
                  </a:schemeClr>
                </a:solidFill>
              </a:rPr>
              <a:t>st</a:t>
            </a:r>
            <a:r>
              <a:rPr lang="en-AU" sz="4000" b="1" dirty="0" smtClean="0">
                <a:solidFill>
                  <a:schemeClr val="accent2">
                    <a:lumMod val="75000"/>
                  </a:schemeClr>
                </a:solidFill>
              </a:rPr>
              <a:t>  - 2020</a:t>
            </a:r>
            <a:endParaRPr lang="en-AU" sz="4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914995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093296"/>
            <a:ext cx="8352928" cy="520700"/>
          </a:xfrm>
        </p:spPr>
        <p:txBody>
          <a:bodyPr>
            <a:noAutofit/>
          </a:bodyPr>
          <a:lstStyle/>
          <a:p>
            <a:pPr algn="ctr"/>
            <a:r>
              <a:rPr lang="en-AU" sz="4000" dirty="0" smtClean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500 SEAT Auditoriu</a:t>
            </a:r>
            <a:r>
              <a:rPr lang="en-AU" sz="4000" dirty="0">
                <a:solidFill>
                  <a:srgbClr val="C00000"/>
                </a:solidFill>
                <a:effectLst/>
                <a:latin typeface="Arial Black" panose="020B0A04020102020204" pitchFamily="34" charset="0"/>
              </a:rPr>
              <a:t>m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0"/>
            <a:ext cx="9265032" cy="5877272"/>
          </a:xfrm>
        </p:spPr>
      </p:pic>
    </p:spTree>
    <p:extLst>
      <p:ext uri="{BB962C8B-B14F-4D97-AF65-F5344CB8AC3E}">
        <p14:creationId xmlns:p14="http://schemas.microsoft.com/office/powerpoint/2010/main" val="4006663537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95536" y="332656"/>
            <a:ext cx="3466728" cy="5987752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Married to Andrew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Lectures in Ethics @ QTC (Presbyterian Theol. College)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Heads up various committees within the Presb. Church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As a speaker is much in demand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Robyn brings great encouragement to women in a wide range of churches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 smtClean="0">
                <a:solidFill>
                  <a:srgbClr val="002060"/>
                </a:solidFill>
              </a:rPr>
              <a:t>Regular speaker for CWCI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b="1" dirty="0">
                <a:solidFill>
                  <a:srgbClr val="002060"/>
                </a:solidFill>
              </a:rPr>
              <a:t> </a:t>
            </a:r>
            <a:r>
              <a:rPr lang="en-AU" sz="2400" b="1" dirty="0" smtClean="0">
                <a:solidFill>
                  <a:srgbClr val="002060"/>
                </a:solidFill>
              </a:rPr>
              <a:t>                  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8964" y="1340768"/>
            <a:ext cx="4113476" cy="5488629"/>
          </a:xfrm>
        </p:spPr>
      </p:pic>
      <p:sp>
        <p:nvSpPr>
          <p:cNvPr id="5" name="TextBox 4"/>
          <p:cNvSpPr txBox="1"/>
          <p:nvPr/>
        </p:nvSpPr>
        <p:spPr>
          <a:xfrm>
            <a:off x="4137477" y="38515"/>
            <a:ext cx="49685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dirty="0" smtClean="0">
                <a:solidFill>
                  <a:srgbClr val="C00000"/>
                </a:solidFill>
                <a:latin typeface="Gill Sans Ultra Bold" panose="020B0A02020104020203" pitchFamily="34" charset="0"/>
              </a:rPr>
              <a:t>SPEAKER</a:t>
            </a:r>
          </a:p>
          <a:p>
            <a:pPr algn="ctr"/>
            <a:r>
              <a:rPr lang="en-AU" sz="3600" dirty="0" smtClean="0">
                <a:solidFill>
                  <a:srgbClr val="C00000"/>
                </a:solidFill>
                <a:latin typeface="Gill Sans Ultra Bold" panose="020B0A02020104020203" pitchFamily="34" charset="0"/>
              </a:rPr>
              <a:t>Robyn Bain, M.D.</a:t>
            </a:r>
          </a:p>
        </p:txBody>
      </p:sp>
    </p:spTree>
    <p:extLst>
      <p:ext uri="{BB962C8B-B14F-4D97-AF65-F5344CB8AC3E}">
        <p14:creationId xmlns:p14="http://schemas.microsoft.com/office/powerpoint/2010/main" val="2008658515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6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3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75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7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75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7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2615" y="188640"/>
            <a:ext cx="8229600" cy="2088232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chemeClr val="tx2">
                    <a:lumMod val="75000"/>
                  </a:schemeClr>
                </a:solidFill>
              </a:rPr>
              <a:t>Through Robyn, we shall learn from Ruth, to trust in God completely.           </a:t>
            </a:r>
            <a:br>
              <a:rPr lang="en-AU" b="1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en-A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012179"/>
            <a:ext cx="6843598" cy="443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3409062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24127" y="548680"/>
            <a:ext cx="3096345" cy="2088232"/>
          </a:xfrm>
        </p:spPr>
        <p:txBody>
          <a:bodyPr>
            <a:noAutofit/>
          </a:bodyPr>
          <a:lstStyle/>
          <a:p>
            <a:r>
              <a:rPr lang="en-AU" sz="4000" b="1" dirty="0" smtClean="0">
                <a:solidFill>
                  <a:srgbClr val="C00000"/>
                </a:solidFill>
              </a:rPr>
              <a:t>Stroll around </a:t>
            </a:r>
            <a:br>
              <a:rPr lang="en-AU" sz="4000" b="1" dirty="0" smtClean="0">
                <a:solidFill>
                  <a:srgbClr val="C00000"/>
                </a:solidFill>
              </a:rPr>
            </a:br>
            <a:r>
              <a:rPr lang="en-AU" sz="4000" b="1" dirty="0" smtClean="0">
                <a:solidFill>
                  <a:srgbClr val="C00000"/>
                </a:solidFill>
              </a:rPr>
              <a:t>the shops in</a:t>
            </a:r>
            <a:br>
              <a:rPr lang="en-AU" sz="4000" b="1" dirty="0" smtClean="0">
                <a:solidFill>
                  <a:srgbClr val="C00000"/>
                </a:solidFill>
              </a:rPr>
            </a:br>
            <a:r>
              <a:rPr lang="en-AU" sz="4000" b="1" dirty="0" smtClean="0">
                <a:solidFill>
                  <a:srgbClr val="C00000"/>
                </a:solidFill>
              </a:rPr>
              <a:t>Mooloolaba</a:t>
            </a:r>
            <a:endParaRPr lang="en-AU" sz="4000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9512" y="4293096"/>
            <a:ext cx="3168352" cy="2337296"/>
          </a:xfrm>
        </p:spPr>
        <p:txBody>
          <a:bodyPr>
            <a:normAutofit/>
          </a:bodyPr>
          <a:lstStyle/>
          <a:p>
            <a:r>
              <a:rPr lang="en-AU" sz="3600" b="1" dirty="0" smtClean="0">
                <a:solidFill>
                  <a:srgbClr val="C00000"/>
                </a:solidFill>
              </a:rPr>
              <a:t>Or stop for</a:t>
            </a:r>
          </a:p>
          <a:p>
            <a:r>
              <a:rPr lang="en-AU" sz="3600" b="1" dirty="0" smtClean="0">
                <a:solidFill>
                  <a:srgbClr val="C00000"/>
                </a:solidFill>
              </a:rPr>
              <a:t>a slow, relaxed</a:t>
            </a:r>
          </a:p>
          <a:p>
            <a:r>
              <a:rPr lang="en-AU" sz="3600" b="1" dirty="0" smtClean="0">
                <a:solidFill>
                  <a:srgbClr val="C00000"/>
                </a:solidFill>
              </a:rPr>
              <a:t>Coffee &amp; cake</a:t>
            </a:r>
            <a:endParaRPr lang="en-AU" sz="3600" b="1" dirty="0">
              <a:solidFill>
                <a:srgbClr val="C00000"/>
              </a:solidFill>
            </a:endParaRPr>
          </a:p>
        </p:txBody>
      </p:sp>
      <p:pic>
        <p:nvPicPr>
          <p:cNvPr id="4" name="irc_mi" descr="Related image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2852936"/>
            <a:ext cx="5170011" cy="359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76672"/>
            <a:ext cx="5041351" cy="3312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868144" y="3068960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29000163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36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4000" b="1" dirty="0" smtClean="0">
                <a:solidFill>
                  <a:srgbClr val="C00000"/>
                </a:solidFill>
              </a:rPr>
              <a:t>Or just enjoy the beauty of the </a:t>
            </a:r>
            <a:br>
              <a:rPr lang="en-AU" sz="4000" b="1" dirty="0" smtClean="0">
                <a:solidFill>
                  <a:srgbClr val="C00000"/>
                </a:solidFill>
              </a:rPr>
            </a:br>
            <a:r>
              <a:rPr lang="en-AU" sz="4000" b="1" dirty="0" smtClean="0">
                <a:solidFill>
                  <a:srgbClr val="C00000"/>
                </a:solidFill>
              </a:rPr>
              <a:t>Sunshine Coast.</a:t>
            </a:r>
            <a:endParaRPr lang="en-AU" sz="4000" b="1" dirty="0">
              <a:solidFill>
                <a:srgbClr val="C0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5900">
            <a:off x="1672806" y="1683478"/>
            <a:ext cx="6770236" cy="4649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67544" y="4725144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01615311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6329">
            <a:off x="1342988" y="1103909"/>
            <a:ext cx="6419785" cy="4279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581128"/>
            <a:ext cx="8132440" cy="648072"/>
          </a:xfrm>
        </p:spPr>
        <p:txBody>
          <a:bodyPr>
            <a:normAutofit fontScale="90000"/>
          </a:bodyPr>
          <a:lstStyle/>
          <a:p>
            <a:r>
              <a:rPr lang="en-AU" sz="3600" b="1" dirty="0" smtClean="0">
                <a:solidFill>
                  <a:schemeClr val="tx2">
                    <a:lumMod val="50000"/>
                  </a:schemeClr>
                </a:solidFill>
              </a:rPr>
              <a:t>BOOK YOUR SPOT EARLY</a:t>
            </a:r>
            <a:br>
              <a:rPr lang="en-AU" sz="3600" b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en-A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536" y="476672"/>
            <a:ext cx="8280920" cy="1296144"/>
          </a:xfrm>
        </p:spPr>
        <p:txBody>
          <a:bodyPr>
            <a:noAutofit/>
          </a:bodyPr>
          <a:lstStyle/>
          <a:p>
            <a:r>
              <a:rPr lang="en-AU" sz="4400" b="1" dirty="0" smtClean="0">
                <a:solidFill>
                  <a:schemeClr val="tx2">
                    <a:lumMod val="75000"/>
                  </a:schemeClr>
                </a:solidFill>
              </a:rPr>
              <a:t>PLANNING TO COME IN YOUR CARAVAN?  GREAT! BUT ….</a:t>
            </a:r>
            <a:endParaRPr lang="en-AU" sz="4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5149195"/>
            <a:ext cx="8064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solidFill>
                  <a:schemeClr val="tx2">
                    <a:lumMod val="50000"/>
                  </a:schemeClr>
                </a:solidFill>
              </a:rPr>
              <a:t>QUEENSLAND FILLS UP FAST IN MAY</a:t>
            </a:r>
            <a:endParaRPr lang="en-A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15616" y="5749802"/>
            <a:ext cx="73448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solidFill>
                  <a:schemeClr val="tx2">
                    <a:lumMod val="50000"/>
                  </a:schemeClr>
                </a:solidFill>
              </a:rPr>
              <a:t>MAKE SURE YOU DON’T MISS OUT !!           </a:t>
            </a:r>
            <a:endParaRPr lang="en-AU" sz="32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55576" y="213285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     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3435938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16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64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32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328" tmFilter="0, 0; 0.125,0.2665; 0.25,0.4; 0.375,0.465; 0.5,0.5;  0.625,0.535; 0.75,0.6; 0.875,0.7335; 1,1">
                                          <p:stCondLst>
                                            <p:cond delay="132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, 0; 0.125,0.2665; 0.25,0.4; 0.375,0.465; 0.5,0.5;  0.625,0.535; 0.75,0.6; 0.875,0.7335; 1,1">
                                          <p:stCondLst>
                                            <p:cond delay="264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28" tmFilter="0, 0; 0.125,0.2665; 0.25,0.4; 0.375,0.465; 0.5,0.5;  0.625,0.535; 0.75,0.6; 0.875,0.7335; 1,1">
                                          <p:stCondLst>
                                            <p:cond delay="3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52">
                                          <p:stCondLst>
                                            <p:cond delay="13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332" decel="50000">
                                          <p:stCondLst>
                                            <p:cond delay="135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52">
                                          <p:stCondLst>
                                            <p:cond delay="26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332" decel="50000">
                                          <p:stCondLst>
                                            <p:cond delay="2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52">
                                          <p:stCondLst>
                                            <p:cond delay="328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332" decel="50000">
                                          <p:stCondLst>
                                            <p:cond delay="333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52">
                                          <p:stCondLst>
                                            <p:cond delay="361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332" decel="50000">
                                          <p:stCondLst>
                                            <p:cond delay="3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9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9533"/>
            <a:ext cx="8712967" cy="61417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32656"/>
            <a:ext cx="7772400" cy="1512168"/>
          </a:xfrm>
        </p:spPr>
        <p:txBody>
          <a:bodyPr>
            <a:noAutofit/>
          </a:bodyPr>
          <a:lstStyle/>
          <a:p>
            <a:pPr algn="r"/>
            <a:r>
              <a:rPr lang="en-AU" sz="4800" b="1" dirty="0" smtClean="0">
                <a:solidFill>
                  <a:schemeClr val="bg2">
                    <a:lumMod val="10000"/>
                  </a:schemeClr>
                </a:solidFill>
              </a:rPr>
              <a:t>We look forward to seeing        many ladies come.</a:t>
            </a:r>
            <a:endParaRPr lang="en-A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1" y="2204865"/>
            <a:ext cx="7992888" cy="4176464"/>
          </a:xfrm>
        </p:spPr>
        <p:txBody>
          <a:bodyPr>
            <a:normAutofit fontScale="62500" lnSpcReduction="20000"/>
          </a:bodyPr>
          <a:lstStyle/>
          <a:p>
            <a:pPr algn="l"/>
            <a:r>
              <a:rPr lang="en-AU" sz="2800" b="1" dirty="0" smtClean="0">
                <a:solidFill>
                  <a:srgbClr val="FF0000"/>
                </a:solidFill>
              </a:rPr>
              <a:t>*</a:t>
            </a:r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May is generally mild and balmy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*Fees will work out at $350 (Plus linen hire)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*We offer a pensioner discount  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*Bus transfers for your convenience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*Great speaker, guaranteed to challenge 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 A fun weekend of fellowship for all ages</a:t>
            </a:r>
          </a:p>
          <a:p>
            <a:pPr algn="l"/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* 29</a:t>
            </a:r>
            <a:r>
              <a:rPr lang="en-AU" sz="4600" b="1" baseline="30000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th</a:t>
            </a:r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 May to 1</a:t>
            </a:r>
            <a:r>
              <a:rPr lang="en-AU" sz="4600" b="1" baseline="30000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st</a:t>
            </a:r>
            <a:r>
              <a:rPr lang="en-AU" sz="4600" b="1" dirty="0" smtClean="0">
                <a:solidFill>
                  <a:srgbClr val="FF0000"/>
                </a:solidFill>
                <a:latin typeface="Bahnschrift SemiBold" panose="020B0502040204020203" pitchFamily="34" charset="0"/>
              </a:rPr>
              <a:t> June - 2020</a:t>
            </a:r>
          </a:p>
          <a:p>
            <a:pPr algn="l"/>
            <a:r>
              <a:rPr lang="en-AU" sz="3200" b="1" dirty="0" smtClean="0">
                <a:solidFill>
                  <a:srgbClr val="FF0000"/>
                </a:solidFill>
              </a:rPr>
              <a:t>    </a:t>
            </a:r>
          </a:p>
          <a:p>
            <a:pPr algn="l"/>
            <a:r>
              <a:rPr lang="en-AU" sz="5800" b="1" dirty="0" smtClean="0">
                <a:solidFill>
                  <a:schemeClr val="accent2">
                    <a:lumMod val="50000"/>
                  </a:schemeClr>
                </a:solidFill>
                <a:latin typeface="Goudy Stout" panose="0202090407030B020401" pitchFamily="18" charset="0"/>
              </a:rPr>
              <a:t>REGISTER NOW !               </a:t>
            </a:r>
          </a:p>
          <a:p>
            <a:pPr marL="457200" indent="-457200" algn="l">
              <a:buFont typeface="Wingdings" panose="05000000000000000000" pitchFamily="2" charset="2"/>
              <a:buChar char="v"/>
            </a:pPr>
            <a:endParaRPr lang="en-A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236296" y="33265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2560320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3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7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7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3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31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6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3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69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7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7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96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7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7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3300"/>
                            </p:stCondLst>
                            <p:childTnLst>
                              <p:par>
                                <p:cTn id="4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9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9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62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9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9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4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4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>
          <a:xfrm>
            <a:off x="251520" y="3861048"/>
            <a:ext cx="8712968" cy="2592288"/>
          </a:xfrm>
        </p:spPr>
        <p:txBody>
          <a:bodyPr>
            <a:noAutofit/>
          </a:bodyPr>
          <a:lstStyle/>
          <a:p>
            <a:r>
              <a:rPr lang="en-AU" sz="8800" b="1" dirty="0" smtClean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SEE YOU THERE</a:t>
            </a:r>
          </a:p>
          <a:p>
            <a:r>
              <a:rPr lang="en-AU" sz="8800" b="1" dirty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 </a:t>
            </a:r>
            <a:r>
              <a:rPr lang="en-AU" sz="8800" b="1" dirty="0" smtClean="0">
                <a:solidFill>
                  <a:schemeClr val="tx2">
                    <a:lumMod val="50000"/>
                  </a:schemeClr>
                </a:solidFill>
                <a:latin typeface="Bahnschrift SemiBold" panose="020B0502040204020203" pitchFamily="34" charset="0"/>
              </a:rPr>
              <a:t>       LADIES!</a:t>
            </a:r>
            <a:endParaRPr lang="en-AU" sz="8800" b="1" dirty="0">
              <a:solidFill>
                <a:schemeClr val="tx2">
                  <a:lumMod val="50000"/>
                </a:schemeClr>
              </a:solidFill>
              <a:latin typeface="Bahnschrift SemiBold" panose="020B0502040204020203" pitchFamily="34" charset="0"/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14" b="9814"/>
          <a:stretch>
            <a:fillRect/>
          </a:stretch>
        </p:blipFill>
        <p:spPr>
          <a:xfrm>
            <a:off x="323528" y="620688"/>
            <a:ext cx="3528392" cy="2664296"/>
          </a:xfrm>
        </p:spPr>
      </p:pic>
      <p:sp>
        <p:nvSpPr>
          <p:cNvPr id="6" name="TextBox 5"/>
          <p:cNvSpPr txBox="1"/>
          <p:nvPr/>
        </p:nvSpPr>
        <p:spPr>
          <a:xfrm>
            <a:off x="3923928" y="1340768"/>
            <a:ext cx="438612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800" b="1" dirty="0" smtClean="0">
                <a:solidFill>
                  <a:schemeClr val="tx2">
                    <a:lumMod val="75000"/>
                  </a:schemeClr>
                </a:solidFill>
              </a:rPr>
              <a:t>tivolicrc.org.au</a:t>
            </a:r>
            <a:endParaRPr lang="en-AU" sz="4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23928" y="2276872"/>
            <a:ext cx="48965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FF0000"/>
                </a:solidFill>
              </a:rPr>
              <a:t>Then click in the menu on :  </a:t>
            </a:r>
          </a:p>
          <a:p>
            <a:r>
              <a:rPr lang="en-AU" sz="28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CRCA Women’s Convention 2020</a:t>
            </a:r>
            <a:endParaRPr lang="en-AU" sz="28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0272" y="58772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</a:t>
            </a:r>
            <a:endParaRPr lang="en-A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11960" y="404664"/>
            <a:ext cx="4176463" cy="936105"/>
          </a:xfrm>
        </p:spPr>
        <p:txBody>
          <a:bodyPr>
            <a:normAutofit fontScale="90000"/>
          </a:bodyPr>
          <a:lstStyle/>
          <a:p>
            <a:r>
              <a:rPr lang="en-AU" sz="4900" b="1" dirty="0" smtClean="0">
                <a:solidFill>
                  <a:srgbClr val="FF0000"/>
                </a:solidFill>
              </a:rPr>
              <a:t>TO REGISTER:</a:t>
            </a:r>
            <a:r>
              <a:rPr lang="en-AU" b="1" dirty="0" smtClean="0">
                <a:solidFill>
                  <a:srgbClr val="FF0000"/>
                </a:solidFill>
              </a:rPr>
              <a:t/>
            </a:r>
            <a:br>
              <a:rPr lang="en-AU" b="1" dirty="0" smtClean="0">
                <a:solidFill>
                  <a:srgbClr val="FF0000"/>
                </a:solidFill>
              </a:rPr>
            </a:br>
            <a:r>
              <a:rPr lang="en-AU" b="1" dirty="0" smtClean="0">
                <a:solidFill>
                  <a:srgbClr val="FF0000"/>
                </a:solidFill>
              </a:rPr>
              <a:t>GO TO OUR WEBSITE - </a:t>
            </a:r>
            <a:endParaRPr lang="en-AU" sz="49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244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1000">
        <p:fade/>
      </p:transition>
    </mc:Choice>
    <mc:Fallback xmlns="">
      <p:transition spd="med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1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repeatCount="40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1" y="2060848"/>
            <a:ext cx="7344816" cy="4132684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578504"/>
          </a:xfrm>
        </p:spPr>
        <p:txBody>
          <a:bodyPr>
            <a:normAutofit/>
          </a:bodyPr>
          <a:lstStyle/>
          <a:p>
            <a:r>
              <a:rPr lang="en-AU" sz="4800" dirty="0" smtClean="0">
                <a:solidFill>
                  <a:schemeClr val="tx2">
                    <a:lumMod val="50000"/>
                  </a:schemeClr>
                </a:solidFill>
                <a:latin typeface="Arial Rounded MT Bold" panose="020F0704030504030204" pitchFamily="34" charset="0"/>
              </a:rPr>
              <a:t>This is a reminder to all CRCA Women !!</a:t>
            </a:r>
            <a:endParaRPr lang="en-AU" sz="4800" dirty="0">
              <a:solidFill>
                <a:schemeClr val="tx2">
                  <a:lumMod val="50000"/>
                </a:schemeClr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72595" y="2281996"/>
            <a:ext cx="4472699" cy="3231654"/>
          </a:xfrm>
          <a:prstGeom prst="rect">
            <a:avLst/>
          </a:prstGeom>
          <a:noFill/>
        </p:spPr>
        <p:txBody>
          <a:bodyPr wrap="none" lIns="91440" tIns="45720" rIns="91440" bIns="45720" anchor="ctr" anchorCtr="1">
            <a:spAutoFit/>
          </a:bodyPr>
          <a:lstStyle/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convention </a:t>
            </a:r>
          </a:p>
          <a:p>
            <a:pPr algn="ctr"/>
            <a:r>
              <a:rPr 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is coming…</a:t>
            </a:r>
          </a:p>
          <a:p>
            <a:pPr algn="ctr"/>
            <a:r>
              <a:rPr lang="en-US" sz="72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May 2020</a:t>
            </a:r>
            <a:endParaRPr lang="en-US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06845660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6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1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1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1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1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79512" y="338328"/>
            <a:ext cx="8507288" cy="1252728"/>
          </a:xfrm>
        </p:spPr>
        <p:txBody>
          <a:bodyPr>
            <a:noAutofit/>
          </a:bodyPr>
          <a:lstStyle/>
          <a:p>
            <a:r>
              <a:rPr lang="en-A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COMMITTEE CONTINUES</a:t>
            </a:r>
            <a:br>
              <a:rPr lang="en-A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A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PRAY AND PLAN</a:t>
            </a:r>
            <a:endParaRPr lang="en-A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1700808"/>
            <a:ext cx="78488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b="1" dirty="0" smtClean="0">
                <a:solidFill>
                  <a:srgbClr val="C00000"/>
                </a:solidFill>
              </a:rPr>
              <a:t>WE HAVE SET IN PLACE:</a:t>
            </a:r>
            <a:endParaRPr lang="en-AU" sz="4000" b="1" dirty="0">
              <a:solidFill>
                <a:srgbClr val="C0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AU" sz="4800" b="1" dirty="0" smtClean="0"/>
              <a:t>Various things to make this convention a happy and memorable time </a:t>
            </a:r>
          </a:p>
          <a:p>
            <a:pPr marL="0" indent="0" algn="ctr">
              <a:buNone/>
            </a:pPr>
            <a:r>
              <a:rPr lang="en-AU" sz="4800" b="1" dirty="0" smtClean="0"/>
              <a:t>for women of all ages !</a:t>
            </a:r>
            <a:endParaRPr lang="en-AU" sz="4800" b="1" dirty="0"/>
          </a:p>
        </p:txBody>
      </p:sp>
    </p:spTree>
    <p:extLst>
      <p:ext uri="{BB962C8B-B14F-4D97-AF65-F5344CB8AC3E}">
        <p14:creationId xmlns:p14="http://schemas.microsoft.com/office/powerpoint/2010/main" val="4087698741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8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7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7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7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5" presetClass="entr" presetSubtype="0" fill="hold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7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7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7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866536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We’ve booked our venue at Alexandra Headlands </a:t>
            </a:r>
            <a:br>
              <a:rPr lang="en-AU" b="1" dirty="0" smtClean="0">
                <a:solidFill>
                  <a:srgbClr val="C00000"/>
                </a:solidFill>
              </a:rPr>
            </a:br>
            <a:r>
              <a:rPr lang="en-AU" b="1" dirty="0" smtClean="0">
                <a:solidFill>
                  <a:srgbClr val="C00000"/>
                </a:solidFill>
              </a:rPr>
              <a:t>on the Sunshine Coast – Qld.</a:t>
            </a:r>
            <a:endParaRPr lang="en-AU" b="1" dirty="0">
              <a:solidFill>
                <a:srgbClr val="C00000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8280920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9230500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314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293303">
            <a:off x="4847714" y="653172"/>
            <a:ext cx="4114935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itannic Bold" panose="020B0903060703020204" pitchFamily="34" charset="0"/>
              </a:rPr>
              <a:t>The Convention Centre is close to the beach </a:t>
            </a:r>
          </a:p>
          <a:p>
            <a:pPr algn="ctr"/>
            <a:r>
              <a:rPr lang="en-A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itannic Bold" panose="020B0903060703020204" pitchFamily="34" charset="0"/>
              </a:rPr>
              <a:t>in fact ,</a:t>
            </a:r>
          </a:p>
          <a:p>
            <a:pPr algn="ctr"/>
            <a:r>
              <a:rPr lang="en-A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itannic Bold" panose="020B0903060703020204" pitchFamily="34" charset="0"/>
              </a:rPr>
              <a:t>only..</a:t>
            </a:r>
          </a:p>
          <a:p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 rot="20988922">
            <a:off x="394615" y="2639708"/>
            <a:ext cx="359944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itannic Bold" panose="020B0903060703020204" pitchFamily="34" charset="0"/>
              </a:rPr>
              <a:t>a 5 minute walk to Alexandra  Headland Beach</a:t>
            </a:r>
            <a:endParaRPr lang="en-AU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273185" y="5733256"/>
            <a:ext cx="35860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ritannic Bold" panose="020B0903060703020204" pitchFamily="34" charset="0"/>
              </a:rPr>
              <a:t>Brisbane  100 km</a:t>
            </a:r>
            <a:endParaRPr lang="en-A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ritannic Bold" panose="020B0903060703020204" pitchFamily="34" charset="0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8172400" y="5488094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82542253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8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8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8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8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9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79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5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1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13" tmFilter="0, 0; 0.125,0.2665; 0.25,0.4; 0.375,0.465; 0.5,0.5;  0.625,0.535; 0.75,0.6; 0.875,0.7335; 1,1">
                                          <p:stCondLst>
                                            <p:cond delay="913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57" tmFilter="0, 0; 0.125,0.2665; 0.25,0.4; 0.375,0.465; 0.5,0.5;  0.625,0.535; 0.75,0.6; 0.875,0.7335; 1,1">
                                          <p:stCondLst>
                                            <p:cond delay="1821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6" tmFilter="0, 0; 0.125,0.2665; 0.25,0.4; 0.375,0.465; 0.5,0.5;  0.625,0.535; 0.75,0.6; 0.875,0.7335; 1,1">
                                          <p:stCondLst>
                                            <p:cond delay="2277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6">
                                          <p:stCondLst>
                                            <p:cond delay="89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28" decel="50000">
                                          <p:stCondLst>
                                            <p:cond delay="93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6">
                                          <p:stCondLst>
                                            <p:cond delay="180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28" decel="50000">
                                          <p:stCondLst>
                                            <p:cond delay="184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6">
                                          <p:stCondLst>
                                            <p:cond delay="225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28" decel="50000">
                                          <p:stCondLst>
                                            <p:cond delay="229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6">
                                          <p:stCondLst>
                                            <p:cond delay="248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28" decel="50000">
                                          <p:stCondLst>
                                            <p:cond delay="252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95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3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33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19035">
            <a:off x="919021" y="2644258"/>
            <a:ext cx="6552728" cy="38317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08912" cy="2232248"/>
          </a:xfrm>
        </p:spPr>
        <p:txBody>
          <a:bodyPr>
            <a:normAutofit fontScale="90000"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We offer bus transfers </a:t>
            </a:r>
            <a:br>
              <a:rPr lang="en-AU" b="1" dirty="0" smtClean="0">
                <a:solidFill>
                  <a:srgbClr val="C00000"/>
                </a:solidFill>
              </a:rPr>
            </a:br>
            <a:r>
              <a:rPr lang="en-AU" b="1" dirty="0" smtClean="0">
                <a:solidFill>
                  <a:srgbClr val="C00000"/>
                </a:solidFill>
              </a:rPr>
              <a:t>from  both Brisbane and </a:t>
            </a:r>
            <a:br>
              <a:rPr lang="en-AU" b="1" dirty="0" smtClean="0">
                <a:solidFill>
                  <a:srgbClr val="C00000"/>
                </a:solidFill>
              </a:rPr>
            </a:br>
            <a:r>
              <a:rPr lang="en-AU" b="1" dirty="0" smtClean="0">
                <a:solidFill>
                  <a:srgbClr val="C00000"/>
                </a:solidFill>
              </a:rPr>
              <a:t>Sunshine Coast Airports </a:t>
            </a:r>
            <a:br>
              <a:rPr lang="en-AU" b="1" dirty="0" smtClean="0">
                <a:solidFill>
                  <a:srgbClr val="C00000"/>
                </a:solidFill>
              </a:rPr>
            </a:br>
            <a:r>
              <a:rPr lang="en-AU" b="1" dirty="0" smtClean="0">
                <a:solidFill>
                  <a:srgbClr val="C00000"/>
                </a:solidFill>
              </a:rPr>
              <a:t>to and from our Venue</a:t>
            </a:r>
            <a:endParaRPr lang="en-A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158637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4800" b="1" dirty="0" smtClean="0">
                <a:solidFill>
                  <a:srgbClr val="C00000"/>
                </a:solidFill>
              </a:rPr>
              <a:t>The Conference Centre is </a:t>
            </a:r>
            <a:br>
              <a:rPr lang="en-AU" sz="4800" b="1" dirty="0" smtClean="0">
                <a:solidFill>
                  <a:srgbClr val="C00000"/>
                </a:solidFill>
              </a:rPr>
            </a:br>
            <a:r>
              <a:rPr lang="en-AU" sz="4800" b="1" dirty="0" smtClean="0">
                <a:solidFill>
                  <a:srgbClr val="C00000"/>
                </a:solidFill>
              </a:rPr>
              <a:t>spacious and comfortable</a:t>
            </a:r>
            <a:endParaRPr lang="en-AU" sz="4800" b="1" dirty="0">
              <a:solidFill>
                <a:srgbClr val="C0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772816"/>
            <a:ext cx="6588224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132340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8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8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/>
          <p:cNvGrpSpPr/>
          <p:nvPr/>
        </p:nvGrpSpPr>
        <p:grpSpPr>
          <a:xfrm>
            <a:off x="318591" y="1927931"/>
            <a:ext cx="5477545" cy="4483225"/>
            <a:chOff x="105176" y="2248629"/>
            <a:chExt cx="5031069" cy="4050678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11" y="2590826"/>
              <a:ext cx="5026534" cy="3708481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105176" y="2248629"/>
              <a:ext cx="4166733" cy="973287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AU" sz="3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anose="020B0A04020102020204" pitchFamily="34" charset="0"/>
                </a:rPr>
                <a:t>Some </a:t>
              </a:r>
              <a:r>
                <a:rPr lang="en-AU" sz="3200" b="1" dirty="0" err="1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anose="020B0A04020102020204" pitchFamily="34" charset="0"/>
                </a:rPr>
                <a:t>En</a:t>
              </a:r>
              <a:r>
                <a:rPr lang="en-AU" sz="32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anose="020B0A04020102020204" pitchFamily="34" charset="0"/>
                </a:rPr>
                <a:t>-suite Bungalows</a:t>
              </a:r>
              <a:endParaRPr lang="en-A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 rot="257851">
            <a:off x="4373035" y="1203608"/>
            <a:ext cx="4773985" cy="5326371"/>
            <a:chOff x="1051944" y="3287851"/>
            <a:chExt cx="3521525" cy="369685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614239">
              <a:off x="1114670" y="3767369"/>
              <a:ext cx="3696855" cy="273782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 rot="21342149">
              <a:off x="1051944" y="6435922"/>
              <a:ext cx="3521525" cy="384511"/>
            </a:xfrm>
            <a:prstGeom prst="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en-AU" sz="3000" b="1" dirty="0" smtClean="0">
                  <a:ln w="12700">
                    <a:solidFill>
                      <a:schemeClr val="tx2">
                        <a:satMod val="155000"/>
                      </a:schemeClr>
                    </a:solidFill>
                    <a:prstDash val="solid"/>
                  </a:ln>
                  <a:solidFill>
                    <a:srgbClr val="FFC000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Arial Black" panose="020B0A04020102020204" pitchFamily="34" charset="0"/>
                </a:rPr>
                <a:t>Some Dormitory Style</a:t>
              </a:r>
              <a:endParaRPr lang="en-AU" sz="3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anose="020B0A04020102020204" pitchFamily="34" charset="0"/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34919" y="188640"/>
            <a:ext cx="864096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en-AU" sz="6000" dirty="0" smtClean="0">
                <a:solidFill>
                  <a:srgbClr val="C00000"/>
                </a:solidFill>
                <a:effectLst/>
                <a:latin typeface="Franklin Gothic Heavy" panose="020B0903020102020204" pitchFamily="34" charset="0"/>
              </a:rPr>
              <a:t>Outstanding</a:t>
            </a:r>
            <a:r>
              <a:rPr lang="en-AU" sz="5400" dirty="0" smtClean="0">
                <a:solidFill>
                  <a:srgbClr val="C00000"/>
                </a:solidFill>
                <a:effectLst/>
                <a:latin typeface="Franklin Gothic Heavy" panose="020B0903020102020204" pitchFamily="34" charset="0"/>
              </a:rPr>
              <a:t> </a:t>
            </a:r>
            <a:br>
              <a:rPr lang="en-AU" sz="5400" dirty="0" smtClean="0">
                <a:solidFill>
                  <a:srgbClr val="C00000"/>
                </a:solidFill>
                <a:effectLst/>
                <a:latin typeface="Franklin Gothic Heavy" panose="020B0903020102020204" pitchFamily="34" charset="0"/>
              </a:rPr>
            </a:br>
            <a:r>
              <a:rPr lang="en-AU" sz="5400" dirty="0" smtClean="0">
                <a:solidFill>
                  <a:srgbClr val="C00000"/>
                </a:solidFill>
                <a:effectLst/>
                <a:latin typeface="Franklin Gothic Heavy" panose="020B0903020102020204" pitchFamily="34" charset="0"/>
              </a:rPr>
              <a:t>modern accommodation</a:t>
            </a:r>
            <a:endParaRPr lang="en-AU" sz="5400" dirty="0">
              <a:solidFill>
                <a:srgbClr val="C00000"/>
              </a:solidFill>
              <a:effectLst/>
              <a:latin typeface="Franklin Gothic Heavy" panose="020B09030201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187624" y="4509121"/>
            <a:ext cx="2232248" cy="1368152"/>
          </a:xfrm>
        </p:spPr>
        <p:txBody>
          <a:bodyPr/>
          <a:lstStyle/>
          <a:p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7308304" y="1927931"/>
            <a:ext cx="16776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78214691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1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3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4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3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2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61019">
            <a:off x="3694676" y="193369"/>
            <a:ext cx="5143500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2880320" cy="1800200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en-AU" b="1" dirty="0" err="1" smtClean="0">
                <a:solidFill>
                  <a:srgbClr val="C00000"/>
                </a:solidFill>
                <a:effectLst/>
              </a:rPr>
              <a:t>Ensuite</a:t>
            </a:r>
            <a:r>
              <a:rPr lang="en-AU" b="1" dirty="0" smtClean="0">
                <a:solidFill>
                  <a:srgbClr val="C00000"/>
                </a:solidFill>
                <a:effectLst/>
              </a:rPr>
              <a:t> bathrooms available</a:t>
            </a:r>
            <a:endParaRPr lang="en-AU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60519">
            <a:off x="210071" y="2578560"/>
            <a:ext cx="5710292" cy="42749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47903" y="4320677"/>
            <a:ext cx="3168352" cy="230832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AU" sz="3600" b="1" dirty="0" smtClean="0">
                <a:solidFill>
                  <a:srgbClr val="C00000"/>
                </a:solidFill>
                <a:latin typeface="+mj-lt"/>
              </a:rPr>
              <a:t>FULL WHEELCHAIR ACCESS….. </a:t>
            </a:r>
            <a:r>
              <a:rPr lang="en-AU" sz="3600" b="1" dirty="0">
                <a:solidFill>
                  <a:srgbClr val="C00000"/>
                </a:solidFill>
                <a:latin typeface="+mj-lt"/>
              </a:rPr>
              <a:t>E</a:t>
            </a:r>
            <a:r>
              <a:rPr lang="en-AU" sz="3600" b="1" dirty="0" smtClean="0">
                <a:solidFill>
                  <a:srgbClr val="C00000"/>
                </a:solidFill>
                <a:latin typeface="+mj-lt"/>
              </a:rPr>
              <a:t>VERYWHERE</a:t>
            </a:r>
            <a:endParaRPr lang="en-AU" sz="36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6604247"/>
      </p:ext>
    </p:extLst>
  </p:cSld>
  <p:clrMapOvr>
    <a:masterClrMapping/>
  </p:clrMapOvr>
  <p:transition spd="slow" advClick="0" advTm="11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9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753</TotalTime>
  <Words>317</Words>
  <Application>Microsoft Office PowerPoint</Application>
  <PresentationFormat>On-screen Show (4:3)</PresentationFormat>
  <Paragraphs>65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Default Theme</vt:lpstr>
      <vt:lpstr>PowerPoint Presentation</vt:lpstr>
      <vt:lpstr>This is a reminder to all CRCA Women !!</vt:lpstr>
      <vt:lpstr>THE COMMITTEE CONTINUES TO PRAY AND PLAN</vt:lpstr>
      <vt:lpstr>We’ve booked our venue at Alexandra Headlands  on the Sunshine Coast – Qld.</vt:lpstr>
      <vt:lpstr>PowerPoint Presentation</vt:lpstr>
      <vt:lpstr>We offer bus transfers  from  both Brisbane and  Sunshine Coast Airports  to and from our Venue</vt:lpstr>
      <vt:lpstr>The Conference Centre is  spacious and comfortable</vt:lpstr>
      <vt:lpstr>Outstanding  modern accommodation</vt:lpstr>
      <vt:lpstr>Ensuite bathrooms available</vt:lpstr>
      <vt:lpstr>500 SEAT Auditorium</vt:lpstr>
      <vt:lpstr>PowerPoint Presentation</vt:lpstr>
      <vt:lpstr>Through Robyn, we shall learn from Ruth, to trust in God completely.            </vt:lpstr>
      <vt:lpstr>Stroll around  the shops in Mooloolaba</vt:lpstr>
      <vt:lpstr>Or just enjoy the beauty of the  Sunshine Coast.</vt:lpstr>
      <vt:lpstr>BOOK YOUR SPOT EARLY </vt:lpstr>
      <vt:lpstr>We look forward to seeing        many ladies come.</vt:lpstr>
      <vt:lpstr>TO REGISTER: GO TO OUR WEBSITE -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Machi Rietveld</dc:creator>
  <cp:lastModifiedBy>Colin Pretorius</cp:lastModifiedBy>
  <cp:revision>77</cp:revision>
  <dcterms:created xsi:type="dcterms:W3CDTF">2019-02-26T04:36:20Z</dcterms:created>
  <dcterms:modified xsi:type="dcterms:W3CDTF">2019-08-15T04:15:04Z</dcterms:modified>
</cp:coreProperties>
</file>